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304" r:id="rId32"/>
    <p:sldId id="305" r:id="rId33"/>
    <p:sldId id="306" r:id="rId34"/>
    <p:sldId id="291" r:id="rId35"/>
    <p:sldId id="293" r:id="rId36"/>
    <p:sldId id="292" r:id="rId37"/>
    <p:sldId id="294" r:id="rId38"/>
    <p:sldId id="296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FF7D7D"/>
    <a:srgbClr val="E9544D"/>
    <a:srgbClr val="EC5777"/>
    <a:srgbClr val="FF6F6E"/>
    <a:srgbClr val="E6E6E6"/>
    <a:srgbClr val="FF7979"/>
    <a:srgbClr val="FF999A"/>
    <a:srgbClr val="DF6551"/>
    <a:srgbClr val="3EE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89556" autoAdjust="0"/>
  </p:normalViewPr>
  <p:slideViewPr>
    <p:cSldViewPr snapToGrid="0">
      <p:cViewPr>
        <p:scale>
          <a:sx n="75" d="100"/>
          <a:sy n="75" d="100"/>
        </p:scale>
        <p:origin x="58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44000">
              <a:srgbClr val="333F50"/>
            </a:gs>
            <a:gs pos="29000">
              <a:schemeClr val="tx2">
                <a:lumMod val="75000"/>
              </a:schemeClr>
            </a:gs>
            <a:gs pos="0">
              <a:schemeClr val="tx2">
                <a:lumMod val="50000"/>
              </a:schemeClr>
            </a:gs>
            <a:gs pos="100000">
              <a:schemeClr val="tx2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-487" r="7965" b="22641"/>
          <a:stretch/>
        </p:blipFill>
        <p:spPr>
          <a:xfrm>
            <a:off x="-1448593" y="1583412"/>
            <a:ext cx="803066" cy="904254"/>
          </a:xfrm>
          <a:prstGeom prst="rect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-1108124" y="3760520"/>
            <a:ext cx="780579" cy="780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30000">
              <a:schemeClr val="tx2">
                <a:lumMod val="75000"/>
              </a:schemeClr>
            </a:gs>
            <a:gs pos="41000">
              <a:schemeClr val="tx2">
                <a:lumMod val="75000"/>
              </a:schemeClr>
            </a:gs>
            <a:gs pos="29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4413159" y="4888697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928085" y="623763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786011" y="53534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818740" y="3357394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797785" y="5802270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435984" y="256164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871341" y="494641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651060" y="543095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88907" y="2552319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841169" y="-404816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392222" y="6570195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8405" y="1835471"/>
            <a:ext cx="3909600" cy="39096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67882" y="1804566"/>
            <a:ext cx="3326549" cy="3326549"/>
          </a:xfrm>
          <a:prstGeom prst="rect">
            <a:avLst/>
          </a:prstGeom>
          <a:solidFill>
            <a:srgbClr val="E9544D"/>
          </a:solidFill>
          <a:ln>
            <a:noFill/>
          </a:ln>
          <a:effectLst>
            <a:outerShdw blurRad="2413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4831" y="1118078"/>
            <a:ext cx="3326549" cy="3326549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65960" y="1366688"/>
            <a:ext cx="3326866" cy="332686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95006" y="1625276"/>
            <a:ext cx="18420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차시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Analog Digital</a:t>
            </a:r>
          </a:p>
          <a:p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en-US" altLang="ko-KR" sz="3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032429" y="733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95006" y="5263877"/>
            <a:ext cx="1641780" cy="40011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2017.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01. 19.  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-358969" y="54029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1767004" y="3272592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412226" y="2413000"/>
            <a:ext cx="5566673" cy="2492379"/>
            <a:chOff x="2180327" y="3140344"/>
            <a:chExt cx="3826774" cy="1726935"/>
          </a:xfrm>
        </p:grpSpPr>
        <p:pic>
          <p:nvPicPr>
            <p:cNvPr id="2" name="Picture 2" descr="아날로그 디지털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943" b="38561"/>
            <a:stretch/>
          </p:blipFill>
          <p:spPr bwMode="auto">
            <a:xfrm>
              <a:off x="2180327" y="3140344"/>
              <a:ext cx="3826774" cy="172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2197789" y="3238500"/>
              <a:ext cx="609600" cy="279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72101" y="4562479"/>
              <a:ext cx="609600" cy="279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아날로그일까 디지털일까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34288" y="2832483"/>
            <a:ext cx="15087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 흐름</a:t>
            </a:r>
            <a:endParaRPr lang="ko-KR" altLang="en-US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3067" y="3809882"/>
            <a:ext cx="1531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 끊김</a:t>
            </a:r>
            <a:endParaRPr lang="ko-KR" altLang="en-US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52688" y="2809725"/>
            <a:ext cx="19896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 켜짐</a:t>
            </a:r>
            <a:endParaRPr lang="ko-KR" altLang="en-US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41467" y="3787124"/>
            <a:ext cx="1973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 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 꺼짐</a:t>
            </a:r>
            <a:endParaRPr lang="ko-KR" altLang="en-US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8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아날로그일까 디지털일까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-36369" y="1782441"/>
            <a:ext cx="10451488" cy="1253829"/>
            <a:chOff x="1119331" y="2093887"/>
            <a:chExt cx="10451488" cy="1253829"/>
          </a:xfrm>
        </p:grpSpPr>
        <p:pic>
          <p:nvPicPr>
            <p:cNvPr id="11" name="Picture 2" descr="LED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2" b="100000" l="9922" r="899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331" y="2093887"/>
              <a:ext cx="1691255" cy="12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2901458" y="2270537"/>
              <a:ext cx="866936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그럼 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LED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아날로그로 제어할 수도 있을까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-36369" y="3378853"/>
            <a:ext cx="11802819" cy="1253829"/>
            <a:chOff x="1119331" y="2093887"/>
            <a:chExt cx="11802819" cy="1253829"/>
          </a:xfrm>
        </p:grpSpPr>
        <p:pic>
          <p:nvPicPr>
            <p:cNvPr id="15" name="Picture 2" descr="LED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2" b="100000" l="9922" r="899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331" y="2093887"/>
              <a:ext cx="1691255" cy="12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2901458" y="2270537"/>
              <a:ext cx="1002069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아날로그로 제어하는 건 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LED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어떻게 만드는 걸까</a:t>
              </a:r>
              <a:r>
                <a:rPr lang="en-US" altLang="ko-KR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66625" y="5151915"/>
            <a:ext cx="12195555" cy="1253829"/>
            <a:chOff x="1119331" y="2093887"/>
            <a:chExt cx="12195555" cy="1253829"/>
          </a:xfrm>
        </p:grpSpPr>
        <p:pic>
          <p:nvPicPr>
            <p:cNvPr id="18" name="Picture 2" descr="LED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2" b="100000" l="9922" r="899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331" y="2093887"/>
              <a:ext cx="1691255" cy="12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901458" y="2270537"/>
              <a:ext cx="104134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빛을 밝히는 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LED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에서 아날로그 요소는 무엇이 있을까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8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아날로그일까 디지털일까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09715" y="1563866"/>
            <a:ext cx="9582660" cy="1253829"/>
            <a:chOff x="1119331" y="2093887"/>
            <a:chExt cx="9582660" cy="1253829"/>
          </a:xfrm>
        </p:grpSpPr>
        <p:pic>
          <p:nvPicPr>
            <p:cNvPr id="12" name="Picture 2" descr="LED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2" b="100000" l="9922" r="899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331" y="2093887"/>
              <a:ext cx="1691255" cy="12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2901458" y="2270537"/>
              <a:ext cx="780053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아날로그 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빛의 세기 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LED</a:t>
              </a:r>
              <a:r>
                <a:rPr lang="ko-KR" altLang="en-US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밝기 조절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endPara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9218" name="Picture 2" descr="LED dimming gif에 대한 이미지 검색결과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88" y="3080522"/>
            <a:ext cx="2661314" cy="175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ED dimming gif에 대한 이미지 검색결과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09" y="3079307"/>
            <a:ext cx="2661314" cy="175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ED dimming gif에 대한 이미지 검색결과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30" y="3079306"/>
            <a:ext cx="2661314" cy="175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042245" y="5460641"/>
            <a:ext cx="63385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밝기를 직접 조절해보자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99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rduino un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75" y="1710662"/>
            <a:ext cx="6075517" cy="42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밝기를 조절해보자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7404100" y="5431373"/>
            <a:ext cx="1282700" cy="5671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025092" y="5431373"/>
            <a:ext cx="21691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</a:t>
            </a:r>
            <a:endParaRPr lang="ko-KR" altLang="en-US" sz="3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223000" y="1092200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6426889" y="1092235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6623050" y="1093530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328589" y="1084555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524750" y="1085850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7931150" y="1084555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039419" y="1219235"/>
            <a:ext cx="21643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출력</a:t>
            </a:r>
            <a:endParaRPr lang="ko-KR" altLang="en-US" sz="300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44" y="3848231"/>
            <a:ext cx="3190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포트에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연결해서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밝기를 직접 전달해보자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56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89" y="1134805"/>
            <a:ext cx="4682699" cy="5306532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밝기를 조절해보자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19331" y="2395382"/>
            <a:ext cx="4697120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회로를 연결해봅시다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핀에서 나온 전기가 저항을 거쳐</a:t>
            </a:r>
            <a:endParaRPr lang="en-US" altLang="ko-KR" sz="25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긴 다리로 들어가게 하고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endParaRPr lang="en-US" altLang="ko-KR" sz="25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짧은 다리에서 흘러나온 전기가</a:t>
            </a:r>
            <a:endParaRPr lang="en-US" altLang="ko-KR" sz="25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GND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들어가게 해 줍시다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50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밝기를 조절해보자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40484" y="1731239"/>
            <a:ext cx="21836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코딩을 해 봅시다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35" y="1344549"/>
            <a:ext cx="4682699" cy="5306532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4183801" y="2354486"/>
            <a:ext cx="6381769" cy="2050181"/>
            <a:chOff x="4183801" y="2354486"/>
            <a:chExt cx="6381769" cy="2050181"/>
          </a:xfrm>
        </p:grpSpPr>
        <p:cxnSp>
          <p:nvCxnSpPr>
            <p:cNvPr id="13" name="직선 화살표 연결선 12"/>
            <p:cNvCxnSpPr/>
            <p:nvPr/>
          </p:nvCxnSpPr>
          <p:spPr>
            <a:xfrm flipV="1">
              <a:off x="4183801" y="2354486"/>
              <a:ext cx="0" cy="20501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740484" y="3000170"/>
              <a:ext cx="3825086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아날로그 신호가 </a:t>
              </a:r>
              <a:r>
                <a:rPr lang="en-US" altLang="ko-KR" sz="25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LED</a:t>
              </a:r>
              <a:r>
                <a:rPr lang="ko-KR" altLang="en-US" sz="25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 흐르면</a:t>
              </a:r>
              <a:endParaRPr lang="en-US" altLang="ko-KR" sz="25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643647" y="1471254"/>
            <a:ext cx="7827619" cy="2755137"/>
            <a:chOff x="3643647" y="1471254"/>
            <a:chExt cx="7827619" cy="2755137"/>
          </a:xfrm>
        </p:grpSpPr>
        <p:grpSp>
          <p:nvGrpSpPr>
            <p:cNvPr id="22" name="그룹 21"/>
            <p:cNvGrpSpPr/>
            <p:nvPr/>
          </p:nvGrpSpPr>
          <p:grpSpPr>
            <a:xfrm>
              <a:off x="3643647" y="1471254"/>
              <a:ext cx="472634" cy="218205"/>
              <a:chOff x="3643647" y="1471254"/>
              <a:chExt cx="472634" cy="218205"/>
            </a:xfrm>
          </p:grpSpPr>
          <p:cxnSp>
            <p:nvCxnSpPr>
              <p:cNvPr id="16" name="직선 연결선 15"/>
              <p:cNvCxnSpPr/>
              <p:nvPr/>
            </p:nvCxnSpPr>
            <p:spPr>
              <a:xfrm>
                <a:off x="3643647" y="1499127"/>
                <a:ext cx="147179" cy="180452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>
                <a:off x="3878014" y="1471254"/>
                <a:ext cx="31020" cy="195897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>
                <a:off x="3974246" y="1580569"/>
                <a:ext cx="142035" cy="108890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6740484" y="3749337"/>
              <a:ext cx="4730782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신호에 맞춰서 </a:t>
              </a:r>
              <a:r>
                <a:rPr lang="en-US" altLang="ko-KR" sz="2500" dirty="0" smtClean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LED</a:t>
              </a:r>
              <a:r>
                <a:rPr lang="ko-KR" altLang="en-US" sz="2500" dirty="0" smtClean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밝기가 조절되고</a:t>
              </a:r>
              <a:endParaRPr lang="en-US" altLang="ko-KR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873123" y="2644979"/>
            <a:ext cx="8683103" cy="2330579"/>
            <a:chOff x="2873123" y="2644979"/>
            <a:chExt cx="8683103" cy="2330579"/>
          </a:xfrm>
        </p:grpSpPr>
        <p:cxnSp>
          <p:nvCxnSpPr>
            <p:cNvPr id="25" name="직선 화살표 연결선 24"/>
            <p:cNvCxnSpPr/>
            <p:nvPr/>
          </p:nvCxnSpPr>
          <p:spPr>
            <a:xfrm flipH="1">
              <a:off x="2873123" y="2644979"/>
              <a:ext cx="789961" cy="1646241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40484" y="4498504"/>
              <a:ext cx="4815742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5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LED</a:t>
              </a:r>
              <a:r>
                <a:rPr lang="ko-KR" altLang="en-US" sz="25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 갔던 전기가 </a:t>
              </a:r>
              <a:r>
                <a:rPr lang="en-US" altLang="ko-KR" sz="25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GND</a:t>
              </a:r>
              <a:r>
                <a:rPr lang="ko-KR" altLang="en-US" sz="25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 돌아옵니다</a:t>
              </a:r>
              <a:r>
                <a:rPr lang="en-US" altLang="ko-KR" sz="25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51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밝기를 조절해보자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28440" y="1997679"/>
            <a:ext cx="739689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아날로그 신호를 주는 법 </a:t>
            </a:r>
            <a:r>
              <a:rPr lang="en-US" altLang="ko-KR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000" dirty="0" err="1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analogWrite</a:t>
            </a:r>
            <a:r>
              <a:rPr lang="en-US" altLang="ko-KR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()!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65654" y="3598378"/>
            <a:ext cx="11418682" cy="553998"/>
            <a:chOff x="465654" y="4052235"/>
            <a:chExt cx="11418682" cy="553998"/>
          </a:xfrm>
        </p:grpSpPr>
        <p:sp>
          <p:nvSpPr>
            <p:cNvPr id="11" name="TextBox 10"/>
            <p:cNvSpPr txBox="1"/>
            <p:nvPr/>
          </p:nvSpPr>
          <p:spPr>
            <a:xfrm>
              <a:off x="465654" y="4052235"/>
              <a:ext cx="40318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analogWrite</a:t>
              </a:r>
              <a:r>
                <a:rPr lang="en-US" altLang="ko-KR" sz="3000" dirty="0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(3, 100) </a:t>
              </a:r>
              <a:endParaRPr lang="ko-KR" altLang="en-US" sz="30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9663" y="4090707"/>
              <a:ext cx="723467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3</a:t>
              </a:r>
              <a:r>
                <a:rPr lang="ko-KR" altLang="en-US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 핀에 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</a:t>
              </a:r>
              <a:r>
                <a:rPr lang="ko-KR" altLang="en-US" sz="2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정도의 세기로 아날로그 신호를 흘려 주겠다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82222" y="4967178"/>
            <a:ext cx="36519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출력 값 최소 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0</a:t>
            </a:r>
          </a:p>
          <a:p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출력 값 최대 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255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5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75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밝기를 조절해보자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055949" y="1607560"/>
            <a:ext cx="8021919" cy="553998"/>
            <a:chOff x="465654" y="4052235"/>
            <a:chExt cx="8021919" cy="553998"/>
          </a:xfrm>
        </p:grpSpPr>
        <p:sp>
          <p:nvSpPr>
            <p:cNvPr id="12" name="TextBox 11"/>
            <p:cNvSpPr txBox="1"/>
            <p:nvPr/>
          </p:nvSpPr>
          <p:spPr>
            <a:xfrm>
              <a:off x="465654" y="4052235"/>
              <a:ext cx="383951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analogWrite</a:t>
              </a:r>
              <a:r>
                <a:rPr lang="en-US" altLang="ko-KR" sz="3000" dirty="0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(3, 50) </a:t>
              </a:r>
              <a:endParaRPr lang="ko-KR" altLang="en-US" sz="30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49663" y="4090707"/>
              <a:ext cx="383791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(50/255) = </a:t>
              </a:r>
              <a:r>
                <a:rPr lang="ko-KR" altLang="en-US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약 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20%</a:t>
              </a:r>
              <a:r>
                <a:rPr lang="ko-KR" altLang="en-US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밝기</a:t>
              </a:r>
              <a:endPara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55949" y="2585715"/>
            <a:ext cx="8179013" cy="553998"/>
            <a:chOff x="465654" y="4052235"/>
            <a:chExt cx="8179013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465654" y="4052235"/>
              <a:ext cx="40318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analogWrite</a:t>
              </a:r>
              <a:r>
                <a:rPr lang="en-US" altLang="ko-KR" sz="3000" dirty="0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(3, 100) </a:t>
              </a:r>
              <a:endParaRPr lang="ko-KR" altLang="en-US" sz="30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9663" y="4090707"/>
              <a:ext cx="399500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(100/255) = </a:t>
              </a:r>
              <a:r>
                <a:rPr lang="ko-KR" altLang="en-US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약 </a:t>
              </a:r>
              <a:r>
                <a:rPr lang="en-US" altLang="ko-KR" sz="2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0%</a:t>
              </a:r>
              <a:r>
                <a:rPr lang="ko-KR" altLang="en-US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밝기</a:t>
              </a:r>
              <a:endPara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44560" y="3523618"/>
            <a:ext cx="8219088" cy="553998"/>
            <a:chOff x="465654" y="4052235"/>
            <a:chExt cx="8219088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465654" y="4052235"/>
              <a:ext cx="40318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analogWrite</a:t>
              </a:r>
              <a:r>
                <a:rPr lang="en-US" altLang="ko-KR" sz="3000" dirty="0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(3, 200) </a:t>
              </a:r>
              <a:endParaRPr lang="ko-KR" altLang="en-US" sz="30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49663" y="4090707"/>
              <a:ext cx="403507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(200/255) = </a:t>
              </a:r>
              <a:r>
                <a:rPr lang="ko-KR" altLang="en-US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약 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80%</a:t>
              </a:r>
              <a:r>
                <a:rPr lang="ko-KR" altLang="en-US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밝기</a:t>
              </a:r>
              <a:endPara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055949" y="4463301"/>
            <a:ext cx="7985050" cy="553998"/>
            <a:chOff x="465654" y="4052235"/>
            <a:chExt cx="7985050" cy="553998"/>
          </a:xfrm>
        </p:grpSpPr>
        <p:sp>
          <p:nvSpPr>
            <p:cNvPr id="21" name="TextBox 20"/>
            <p:cNvSpPr txBox="1"/>
            <p:nvPr/>
          </p:nvSpPr>
          <p:spPr>
            <a:xfrm>
              <a:off x="465654" y="4052235"/>
              <a:ext cx="40318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analogWrite</a:t>
              </a:r>
              <a:r>
                <a:rPr lang="en-US" altLang="ko-KR" sz="3000" dirty="0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(3, 255) </a:t>
              </a:r>
              <a:endParaRPr lang="ko-KR" altLang="en-US" sz="30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9663" y="4090707"/>
              <a:ext cx="38010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(255/255) = 100%</a:t>
              </a:r>
              <a:r>
                <a:rPr lang="ko-KR" altLang="en-US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밝기</a:t>
              </a:r>
              <a:endPara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658914" y="5516620"/>
            <a:ext cx="578876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 직접 코딩해봅시다</a:t>
            </a:r>
            <a:r>
              <a:rPr lang="en-US" altLang="ko-KR" sz="5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5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75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값을 계속 바꿔가면서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숨쉬는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만들자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5664" y="1798112"/>
            <a:ext cx="754244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 밝기를 조절하는 방법을 알았으니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숨쉬는 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만들어보자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3756" y="3817813"/>
            <a:ext cx="742062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숨쉬는 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만들려면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 LED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밝기가 수시로 변해야 한다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283755" y="4547729"/>
            <a:ext cx="85026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부터 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255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 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255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부터 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 쉬지 말고 밝기를 바꿔야 하는데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83755" y="5277645"/>
            <a:ext cx="754244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25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analogWrite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부터 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255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 다 써줘야 하나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?!?!?!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-469077" y="3041584"/>
            <a:ext cx="12661077" cy="3636010"/>
          </a:xfrm>
          <a:prstGeom prst="mathMultiply">
            <a:avLst>
              <a:gd name="adj1" fmla="val 91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82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감자칩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7305" y1="66398" x2="77305" y2="66398"/>
                        <a14:backgroundMark x1="22695" y1="93817" x2="77778" y2="96505"/>
                        <a14:backgroundMark x1="25059" y1="91667" x2="72577" y2="91129"/>
                        <a14:backgroundMark x1="59102" y1="93280" x2="66903" y2="84409"/>
                        <a14:backgroundMark x1="25296" y1="81720" x2="39953" y2="943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0" y="2784404"/>
            <a:ext cx="1954094" cy="171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855246" y="3118586"/>
            <a:ext cx="913423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지금부터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 나오는 대로 </a:t>
            </a:r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감자칩을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먹으면 됩니다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08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오늘의 수업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오늘은 뭘 해볼까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18555" y="1793985"/>
            <a:ext cx="4052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오늘 수업이 끝나면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4098" y="2634511"/>
            <a:ext cx="32976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시계가 왜 아날로그인지</a:t>
            </a:r>
            <a:endParaRPr lang="en-US" altLang="ko-KR" sz="2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02353" y="3225738"/>
            <a:ext cx="4663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컴퓨터와 같은 기계들을 보고 왜 디지털이라고 하는지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11978" y="3805042"/>
            <a:ext cx="3961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그래서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아날로그랑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디지털을 어떻게 써먹는지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14478" y="4726975"/>
            <a:ext cx="6130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번 귀찮게 반복해야 하는 똑같은 동작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어떻게 시키는지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01059" y="5198161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컴퓨터는 그 귀찮은 반복을 어떻게 해내는지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866607" y="1793356"/>
            <a:ext cx="6551753" cy="1718494"/>
            <a:chOff x="2866607" y="1793356"/>
            <a:chExt cx="6551753" cy="1718494"/>
          </a:xfrm>
        </p:grpSpPr>
        <p:pic>
          <p:nvPicPr>
            <p:cNvPr id="10" name="Picture 4" descr="감자칩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7305" y1="66398" x2="77305" y2="66398"/>
                          <a14:backgroundMark x1="22695" y1="93817" x2="77778" y2="96505"/>
                          <a14:backgroundMark x1="25059" y1="91667" x2="72577" y2="91129"/>
                          <a14:backgroundMark x1="59102" y1="93280" x2="66903" y2="84409"/>
                          <a14:backgroundMark x1="25296" y1="81720" x2="39953" y2="943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607" y="1793356"/>
              <a:ext cx="1954094" cy="171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117183" y="2223788"/>
              <a:ext cx="4301177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7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감자칩을</a:t>
              </a:r>
              <a:r>
                <a:rPr lang="ko-KR" altLang="en-US" sz="37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7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ko-KR" altLang="en-US" sz="37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 먹으세요</a:t>
              </a:r>
              <a:r>
                <a:rPr lang="en-US" altLang="ko-KR" sz="37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endParaRPr lang="ko-KR" altLang="en-US" sz="3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63053" y="4004167"/>
            <a:ext cx="7638589" cy="1718494"/>
            <a:chOff x="2363053" y="4004167"/>
            <a:chExt cx="7638589" cy="1718494"/>
          </a:xfrm>
        </p:grpSpPr>
        <p:pic>
          <p:nvPicPr>
            <p:cNvPr id="12" name="Picture 4" descr="감자칩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77305" y1="66398" x2="77305" y2="66398"/>
                          <a14:backgroundMark x1="22695" y1="93817" x2="77778" y2="96505"/>
                          <a14:backgroundMark x1="25059" y1="91667" x2="72577" y2="91129"/>
                          <a14:backgroundMark x1="59102" y1="93280" x2="66903" y2="84409"/>
                          <a14:backgroundMark x1="25296" y1="81720" x2="39953" y2="943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3053" y="4004167"/>
              <a:ext cx="1954094" cy="171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613629" y="4434599"/>
              <a:ext cx="5388013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7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감자칩을</a:t>
              </a:r>
              <a:r>
                <a:rPr lang="ko-KR" altLang="en-US" sz="37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7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ko-KR" altLang="en-US" sz="37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개씩 </a:t>
              </a:r>
              <a:r>
                <a:rPr lang="en-US" altLang="ko-KR" sz="37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37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 먹으세요</a:t>
              </a:r>
              <a:r>
                <a:rPr lang="en-US" altLang="ko-KR" sz="37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endParaRPr lang="ko-KR" altLang="en-US" sz="3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46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감자칩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7305" y1="66398" x2="77305" y2="66398"/>
                        <a14:backgroundMark x1="22695" y1="93817" x2="77778" y2="96505"/>
                        <a14:backgroundMark x1="25059" y1="91667" x2="72577" y2="91129"/>
                        <a14:backgroundMark x1="59102" y1="93280" x2="66903" y2="84409"/>
                        <a14:backgroundMark x1="25296" y1="81720" x2="39953" y2="943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307" y="4504681"/>
            <a:ext cx="1954094" cy="171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86883" y="4935113"/>
            <a:ext cx="5388013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감자칩을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개씩 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먹으세요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1667151"/>
            <a:ext cx="970169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아두이노가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감자칩을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먹지는 못하지만 먹는다고 치고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  <a:p>
            <a:endParaRPr lang="en-US" altLang="ko-KR" sz="37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아두이노한테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아래처럼 </a:t>
            </a:r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감자칩을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먹어주기를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바란다면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 말해줘야 할까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6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4586" y="1589353"/>
            <a:ext cx="8994770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멍청한 </a:t>
            </a:r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아두이노가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감자칩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7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7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씩 </a:t>
            </a:r>
            <a:r>
              <a:rPr lang="en-US" altLang="ko-KR" sz="37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7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먹는 과정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303638" y="2555098"/>
            <a:ext cx="4225324" cy="628800"/>
            <a:chOff x="1843864" y="2835668"/>
            <a:chExt cx="4225324" cy="6288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3864" y="2835668"/>
              <a:ext cx="859130" cy="6288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23775" y="2950013"/>
              <a:ext cx="3145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ko-KR" altLang="en-US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씩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먹으면 된다고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 </a:t>
              </a:r>
              <a:r>
                <a:rPr lang="ko-KR" altLang="en-US" sz="20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ㅇㅋ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303638" y="3652215"/>
            <a:ext cx="3804148" cy="715256"/>
            <a:chOff x="1843864" y="3716862"/>
            <a:chExt cx="3804148" cy="715256"/>
          </a:xfrm>
        </p:grpSpPr>
        <p:pic>
          <p:nvPicPr>
            <p:cNvPr id="12" name="Picture 4" descr="감자칩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77305" y1="66398" x2="77305" y2="66398"/>
                          <a14:backgroundMark x1="22695" y1="93817" x2="77778" y2="96505"/>
                          <a14:backgroundMark x1="25059" y1="91667" x2="72577" y2="91129"/>
                          <a14:backgroundMark x1="59102" y1="93280" x2="66903" y2="84409"/>
                          <a14:backgroundMark x1="25296" y1="81720" x2="39953" y2="943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718" y="3831207"/>
              <a:ext cx="683294" cy="600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3864" y="3716862"/>
              <a:ext cx="859130" cy="6288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23775" y="3831207"/>
              <a:ext cx="2040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en-US" altLang="ko-KR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ko-KR" altLang="en-US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집어 먹는다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332774" y="4752477"/>
            <a:ext cx="5068503" cy="707886"/>
            <a:chOff x="1843864" y="4806869"/>
            <a:chExt cx="5068503" cy="70788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3864" y="4835744"/>
              <a:ext cx="859130" cy="6288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23775" y="4806869"/>
              <a:ext cx="39885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좋아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en-US" altLang="ko-KR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ko-KR" altLang="en-US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먹었는데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총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먹으라 했지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</a:p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아직 멀었다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874816" y="3641819"/>
            <a:ext cx="4539512" cy="707886"/>
            <a:chOff x="6482802" y="3758632"/>
            <a:chExt cx="4539512" cy="70788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2802" y="3787507"/>
              <a:ext cx="859130" cy="6288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562713" y="3758632"/>
              <a:ext cx="34596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ko-KR" altLang="en-US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먹었는데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먹으라 </a:t>
              </a:r>
              <a:r>
                <a:rPr lang="ko-KR" altLang="en-US" sz="20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했었네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</a:p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또 먹어야겠다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923775" y="5872354"/>
            <a:ext cx="6423040" cy="657675"/>
            <a:chOff x="2923775" y="5872354"/>
            <a:chExt cx="6423040" cy="65767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23775" y="5901229"/>
              <a:ext cx="859130" cy="6288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003686" y="5872354"/>
              <a:ext cx="5343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먹었다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먹으라고 했으니 이제 그만 먹어야겠다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74816" y="2574361"/>
            <a:ext cx="3804148" cy="715256"/>
            <a:chOff x="1843864" y="3716862"/>
            <a:chExt cx="3804148" cy="715256"/>
          </a:xfrm>
        </p:grpSpPr>
        <p:pic>
          <p:nvPicPr>
            <p:cNvPr id="42" name="Picture 4" descr="감자칩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77305" y1="66398" x2="77305" y2="66398"/>
                          <a14:backgroundMark x1="22695" y1="93817" x2="77778" y2="96505"/>
                          <a14:backgroundMark x1="25059" y1="91667" x2="72577" y2="91129"/>
                          <a14:backgroundMark x1="59102" y1="93280" x2="66903" y2="84409"/>
                          <a14:backgroundMark x1="25296" y1="81720" x2="39953" y2="943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718" y="3831207"/>
              <a:ext cx="683294" cy="600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3864" y="3716862"/>
              <a:ext cx="859130" cy="6288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923775" y="3831207"/>
              <a:ext cx="2040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en-US" altLang="ko-KR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ko-KR" altLang="en-US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집어 먹는다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921977" y="4704668"/>
            <a:ext cx="3804148" cy="715256"/>
            <a:chOff x="1843864" y="3716862"/>
            <a:chExt cx="3804148" cy="715256"/>
          </a:xfrm>
        </p:grpSpPr>
        <p:pic>
          <p:nvPicPr>
            <p:cNvPr id="46" name="Picture 4" descr="감자칩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77305" y1="66398" x2="77305" y2="66398"/>
                          <a14:backgroundMark x1="22695" y1="93817" x2="77778" y2="96505"/>
                          <a14:backgroundMark x1="25059" y1="91667" x2="72577" y2="91129"/>
                          <a14:backgroundMark x1="59102" y1="93280" x2="66903" y2="84409"/>
                          <a14:backgroundMark x1="25296" y1="81720" x2="39953" y2="943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718" y="3831207"/>
              <a:ext cx="683294" cy="600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3864" y="3716862"/>
              <a:ext cx="859130" cy="62880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923775" y="3831207"/>
              <a:ext cx="2040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en-US" altLang="ko-KR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ko-KR" altLang="en-US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집어 먹는다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54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99632" y="1455435"/>
            <a:ext cx="682911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아두이노의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생각 회로를 들여다 보면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301527" y="2188484"/>
            <a:ext cx="4225324" cy="628800"/>
            <a:chOff x="1843864" y="2835668"/>
            <a:chExt cx="4225324" cy="6288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3864" y="2835668"/>
              <a:ext cx="859130" cy="6288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23775" y="2950013"/>
              <a:ext cx="3145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ko-KR" altLang="en-US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씩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먹으면 된다고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 </a:t>
              </a:r>
              <a:r>
                <a:rPr lang="ko-KR" altLang="en-US" sz="20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ㅇㅋ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581171" y="3002958"/>
            <a:ext cx="7386636" cy="3631531"/>
            <a:chOff x="2565886" y="3048401"/>
            <a:chExt cx="7386636" cy="363153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25947" y="4190537"/>
              <a:ext cx="859130" cy="6288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732099" y="4304882"/>
              <a:ext cx="36199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먹은 개수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보다 작은 동안만 먹자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80567" y="5007550"/>
              <a:ext cx="859130" cy="6288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86719" y="5121895"/>
              <a:ext cx="1620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en-US" altLang="ko-KR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ko-KR" altLang="en-US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먹는다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.)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85807" y="5907137"/>
              <a:ext cx="859130" cy="6288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986719" y="5867594"/>
              <a:ext cx="34964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먹은 개수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</a:t>
              </a:r>
              <a:r>
                <a:rPr lang="ko-KR" altLang="en-US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ko-KR" altLang="en-US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 늘었네</a:t>
              </a:r>
              <a:r>
                <a:rPr lang="en-US" altLang="ko-KR" sz="20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얼마나 먹을 수 있는지 확인해 보자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25947" y="3249435"/>
              <a:ext cx="859130" cy="6288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732099" y="3363780"/>
              <a:ext cx="37721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난 아직 </a:t>
              </a:r>
              <a:r>
                <a:rPr lang="ko-KR" altLang="en-US" sz="20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감자칩을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한 개도 먹지 않았어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r>
                <a:rPr lang="ko-KR" altLang="en-US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먹은 개수가 </a:t>
              </a:r>
              <a:r>
                <a:rPr lang="en-US" altLang="ko-KR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이야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762451" y="4504937"/>
              <a:ext cx="0" cy="1716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14" idx="1"/>
            </p:cNvCxnSpPr>
            <p:nvPr/>
          </p:nvCxnSpPr>
          <p:spPr>
            <a:xfrm flipH="1">
              <a:off x="2752825" y="4504937"/>
              <a:ext cx="77312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endCxn id="18" idx="1"/>
            </p:cNvCxnSpPr>
            <p:nvPr/>
          </p:nvCxnSpPr>
          <p:spPr>
            <a:xfrm>
              <a:off x="2762451" y="6221537"/>
              <a:ext cx="20233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2565886" y="3048401"/>
              <a:ext cx="7386636" cy="363153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269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8391" y="1492982"/>
            <a:ext cx="7406195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아두이노가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이렇게 생각하게 만들어 보자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2698391" y="2677695"/>
            <a:ext cx="7386636" cy="3631531"/>
            <a:chOff x="2823303" y="2817395"/>
            <a:chExt cx="7386636" cy="363153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83364" y="3959531"/>
              <a:ext cx="859130" cy="6288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989516" y="4073876"/>
              <a:ext cx="1688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먹은 개수</a:t>
              </a:r>
              <a:r>
                <a:rPr lang="ko-KR" altLang="en-US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7984" y="4776544"/>
              <a:ext cx="859130" cy="6288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244136" y="4890889"/>
              <a:ext cx="14430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먹은 개수 </a:t>
              </a:r>
              <a:r>
                <a:rPr lang="en-US" altLang="ko-KR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+ 1</a:t>
              </a:r>
              <a:endParaRPr lang="ko-KR" altLang="en-US" sz="2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43224" y="5676131"/>
              <a:ext cx="859130" cy="6288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244136" y="5636588"/>
              <a:ext cx="23086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먹은 개수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보고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</a:p>
            <a:p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또 먹어도 되는지 확인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83364" y="3018429"/>
              <a:ext cx="859130" cy="6288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989516" y="3132774"/>
              <a:ext cx="1486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먹은 개수 </a:t>
              </a:r>
              <a:r>
                <a:rPr lang="en-US" altLang="ko-KR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= 0</a:t>
              </a:r>
              <a:endParaRPr lang="ko-KR" altLang="en-US" sz="2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3019868" y="4273931"/>
              <a:ext cx="0" cy="1716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stCxn id="11" idx="1"/>
            </p:cNvCxnSpPr>
            <p:nvPr/>
          </p:nvCxnSpPr>
          <p:spPr>
            <a:xfrm flipH="1">
              <a:off x="3010242" y="4273931"/>
              <a:ext cx="77312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endCxn id="15" idx="1"/>
            </p:cNvCxnSpPr>
            <p:nvPr/>
          </p:nvCxnSpPr>
          <p:spPr>
            <a:xfrm>
              <a:off x="3019868" y="5990531"/>
              <a:ext cx="20233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2823303" y="2817395"/>
              <a:ext cx="7386636" cy="363153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906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213" y="1565800"/>
            <a:ext cx="8664551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아두이노가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이렇게 생각하게 </a:t>
            </a:r>
            <a:r>
              <a:rPr lang="ko-KR" altLang="en-US" sz="3700" dirty="0" smtClean="0">
                <a:solidFill>
                  <a:srgbClr val="CC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코드로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만들어 보자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454233" y="2853392"/>
            <a:ext cx="5945312" cy="3140643"/>
            <a:chOff x="3454233" y="2853392"/>
            <a:chExt cx="5945312" cy="314064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14294" y="3995528"/>
              <a:ext cx="859130" cy="6288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20446" y="4109873"/>
              <a:ext cx="11716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ate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</a:t>
              </a:r>
              <a:endPara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8914" y="4812541"/>
              <a:ext cx="859130" cy="6288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875066" y="4926886"/>
              <a:ext cx="1554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</a:t>
              </a:r>
              <a:r>
                <a:rPr lang="en-US" altLang="ko-KR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 = ate + 1</a:t>
              </a:r>
              <a:endParaRPr lang="ko-KR" altLang="en-US" sz="2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0643" y1="33700" x2="2145" y2="31868"/>
                          <a14:foregroundMark x1="16890" y1="13919" x2="16890" y2="733"/>
                          <a14:foregroundMark x1="12064" y1="9890" x2="20107" y2="9890"/>
                          <a14:foregroundMark x1="3217" y1="24542" x2="24665" y2="24542"/>
                          <a14:foregroundMark x1="96247" y1="35897" x2="96247" y2="35897"/>
                          <a14:foregroundMark x1="95442" y1="88278" x2="95979" y2="80220"/>
                          <a14:foregroundMark x1="45308" y1="18315" x2="45308" y2="43590"/>
                          <a14:foregroundMark x1="50402" y1="29670" x2="79088" y2="29670"/>
                          <a14:foregroundMark x1="49330" y1="34799" x2="77748" y2="11722"/>
                          <a14:foregroundMark x1="52011" y1="20513" x2="61126" y2="41026"/>
                          <a14:foregroundMark x1="22520" y1="37729" x2="1072" y2="36996"/>
                          <a14:foregroundMark x1="26810" y1="80952" x2="54155" y2="81319"/>
                          <a14:foregroundMark x1="31099" y1="95604" x2="24665" y2="94139"/>
                          <a14:foregroundMark x1="16086" y1="61538" x2="13673" y2="72161"/>
                          <a14:foregroundMark x1="12332" y1="60806" x2="15818" y2="71795"/>
                          <a14:foregroundMark x1="25737" y1="14286" x2="30295" y2="43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14294" y="3054426"/>
              <a:ext cx="859130" cy="6288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620446" y="3168771"/>
              <a:ext cx="1338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r>
                <a:rPr lang="en-US" altLang="ko-KR" sz="2000" dirty="0" err="1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</a:t>
              </a:r>
              <a:r>
                <a:rPr lang="en-US" altLang="ko-KR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ate</a:t>
              </a:r>
              <a:r>
                <a:rPr lang="ko-KR" altLang="en-US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= 0</a:t>
              </a:r>
              <a:endParaRPr lang="ko-KR" altLang="en-US" sz="2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3660422" y="4309928"/>
              <a:ext cx="19251" cy="81701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3679673" y="4329178"/>
              <a:ext cx="73462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endCxn id="13" idx="1"/>
            </p:cNvCxnSpPr>
            <p:nvPr/>
          </p:nvCxnSpPr>
          <p:spPr>
            <a:xfrm>
              <a:off x="3641172" y="5126941"/>
              <a:ext cx="202774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3454233" y="2853392"/>
              <a:ext cx="5945312" cy="314064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04195" y="2255172"/>
            <a:ext cx="1994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먹은 개수 </a:t>
            </a:r>
            <a:r>
              <a:rPr lang="en-US" altLang="ko-KR" sz="20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000" dirty="0" err="1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</a:t>
            </a:r>
            <a:r>
              <a:rPr lang="en-US" altLang="ko-KR" sz="20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ate</a:t>
            </a:r>
            <a:endParaRPr lang="ko-KR" altLang="en-US" sz="20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8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213" y="1565800"/>
            <a:ext cx="8664551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아두이노가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이렇게 생각하게 </a:t>
            </a:r>
            <a:r>
              <a:rPr lang="ko-KR" altLang="en-US" sz="3700" dirty="0" smtClean="0">
                <a:solidFill>
                  <a:srgbClr val="CC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코드로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만들어 보자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3454233" y="2853392"/>
            <a:ext cx="5945312" cy="3140643"/>
            <a:chOff x="3454233" y="2853392"/>
            <a:chExt cx="5945312" cy="3140643"/>
          </a:xfrm>
        </p:grpSpPr>
        <p:sp>
          <p:nvSpPr>
            <p:cNvPr id="18" name="TextBox 17"/>
            <p:cNvSpPr txBox="1"/>
            <p:nvPr/>
          </p:nvSpPr>
          <p:spPr>
            <a:xfrm>
              <a:off x="5216878" y="3288623"/>
              <a:ext cx="3264292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r>
                <a:rPr lang="en-US" altLang="ko-KR" sz="3000" dirty="0" err="1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ate</a:t>
              </a:r>
              <a:r>
                <a:rPr lang="ko-KR" altLang="en-US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= 0;</a:t>
              </a:r>
            </a:p>
            <a:p>
              <a:endParaRPr lang="en-US" altLang="ko-KR" sz="3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hile(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ate 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){</a:t>
              </a: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</a:t>
              </a:r>
              <a:r>
                <a:rPr lang="en-US" altLang="ko-KR" sz="3000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ate = ate + 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1;</a:t>
              </a:r>
              <a:endParaRPr lang="ko-KR" altLang="en-US" sz="3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}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54233" y="2853392"/>
              <a:ext cx="5945312" cy="314064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04195" y="2255172"/>
            <a:ext cx="1994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먹은 개수 </a:t>
            </a:r>
            <a:r>
              <a:rPr lang="en-US" altLang="ko-KR" sz="20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000" dirty="0" err="1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</a:t>
            </a:r>
            <a:r>
              <a:rPr lang="en-US" altLang="ko-KR" sz="20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ate</a:t>
            </a:r>
            <a:endParaRPr lang="ko-KR" altLang="en-US" sz="20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4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7773" y="1505101"/>
            <a:ext cx="9347431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이젠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감자칩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말고 아날로그 신호 값으로 해보자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339933" y="3270632"/>
            <a:ext cx="5945312" cy="3140643"/>
            <a:chOff x="3641450" y="3286528"/>
            <a:chExt cx="5945312" cy="3140643"/>
          </a:xfrm>
        </p:grpSpPr>
        <p:sp>
          <p:nvSpPr>
            <p:cNvPr id="18" name="TextBox 17"/>
            <p:cNvSpPr txBox="1"/>
            <p:nvPr/>
          </p:nvSpPr>
          <p:spPr>
            <a:xfrm>
              <a:off x="5404095" y="3721759"/>
              <a:ext cx="248343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r>
                <a:rPr lang="en-US" altLang="ko-KR" sz="3000" dirty="0" err="1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analog</a:t>
              </a:r>
              <a:r>
                <a:rPr lang="ko-KR" altLang="en-US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= 0</a:t>
              </a:r>
            </a:p>
            <a:p>
              <a:endParaRPr lang="en-US" altLang="ko-KR" sz="3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while(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???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){</a:t>
              </a:r>
            </a:p>
            <a:p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???</a:t>
              </a: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}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41450" y="3286528"/>
              <a:ext cx="5945312" cy="314064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4575" y="2248803"/>
            <a:ext cx="1122454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신호가 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250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넘을 때 까지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10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씩 커지게 만들어보자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340100" y="3280819"/>
            <a:ext cx="5945312" cy="3140643"/>
            <a:chOff x="3641450" y="3286528"/>
            <a:chExt cx="5945312" cy="3140643"/>
          </a:xfrm>
        </p:grpSpPr>
        <p:sp>
          <p:nvSpPr>
            <p:cNvPr id="18" name="TextBox 17"/>
            <p:cNvSpPr txBox="1"/>
            <p:nvPr/>
          </p:nvSpPr>
          <p:spPr>
            <a:xfrm>
              <a:off x="4476121" y="3656520"/>
              <a:ext cx="4631396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r>
                <a:rPr lang="en-US" altLang="ko-KR" sz="3000" dirty="0" err="1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analog</a:t>
              </a:r>
              <a:r>
                <a:rPr lang="ko-KR" altLang="en-US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= 0;</a:t>
              </a:r>
            </a:p>
            <a:p>
              <a:endParaRPr lang="en-US" altLang="ko-KR" sz="3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while(analog &lt; 250){</a:t>
              </a:r>
            </a:p>
            <a:p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</a:t>
              </a:r>
              <a:r>
                <a:rPr lang="en-US" altLang="ko-KR" sz="3000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analog = analog + 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10;</a:t>
              </a:r>
              <a:endParaRPr lang="ko-KR" altLang="en-US" sz="3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}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41450" y="3286528"/>
              <a:ext cx="5945312" cy="314064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727773" y="1505101"/>
            <a:ext cx="9347431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이젠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감자칩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말고 아날로그 신호 값으로 해보자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575" y="2248803"/>
            <a:ext cx="1122454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신호가 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250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넘을 때 까지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10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씩 커지게 만들어보자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20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676" y="1741952"/>
            <a:ext cx="11479425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바뀌는 아날로그 신호를 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주면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LED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서서히 밝아지겠지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340100" y="3273828"/>
            <a:ext cx="5945312" cy="3140643"/>
            <a:chOff x="3641450" y="3286528"/>
            <a:chExt cx="5945312" cy="3140643"/>
          </a:xfrm>
        </p:grpSpPr>
        <p:sp>
          <p:nvSpPr>
            <p:cNvPr id="18" name="TextBox 17"/>
            <p:cNvSpPr txBox="1"/>
            <p:nvPr/>
          </p:nvSpPr>
          <p:spPr>
            <a:xfrm>
              <a:off x="4124161" y="3425688"/>
              <a:ext cx="507767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analog</a:t>
              </a:r>
              <a:r>
                <a:rPr lang="ko-KR" altLang="en-US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= 0;</a:t>
              </a:r>
            </a:p>
            <a:p>
              <a:endParaRPr lang="en-US" altLang="ko-KR" sz="3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while(analog &lt; 250){</a:t>
              </a: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analog = analog + 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10;</a:t>
              </a:r>
            </a:p>
            <a:p>
              <a:r>
                <a:rPr lang="en-US" altLang="ko-KR" sz="3000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</a:t>
              </a:r>
              <a:r>
                <a:rPr lang="en-US" altLang="ko-KR" sz="3000" dirty="0" err="1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analogWrite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(3, analog);</a:t>
              </a: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}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41450" y="3286528"/>
              <a:ext cx="5945312" cy="314064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54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지금은 디지털 시대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upload.wikimedia.org/wikipedia/commons/thumb/f/f4/Burnt-in_timecode.jpg/300px-Burnt-in_time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70" y="2563542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날로그 TV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2" y="2497234"/>
            <a:ext cx="3214688" cy="22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11060" y="1589353"/>
            <a:ext cx="27831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</a:t>
            </a:r>
            <a:r>
              <a:rPr lang="en-US" altLang="ko-KR" sz="3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TV!</a:t>
            </a:r>
            <a:endParaRPr lang="en-US" altLang="ko-KR" sz="30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62356" y="5415172"/>
            <a:ext cx="268054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옛날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0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6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9994" y="1671335"/>
            <a:ext cx="10107832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밝기가 바뀌는걸 눈으로 볼 수 있도록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Delay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걸어 주자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352633" y="2703352"/>
            <a:ext cx="5945312" cy="3754736"/>
            <a:chOff x="3641450" y="2703352"/>
            <a:chExt cx="5945312" cy="3754736"/>
          </a:xfrm>
        </p:grpSpPr>
        <p:sp>
          <p:nvSpPr>
            <p:cNvPr id="18" name="TextBox 17"/>
            <p:cNvSpPr txBox="1"/>
            <p:nvPr/>
          </p:nvSpPr>
          <p:spPr>
            <a:xfrm>
              <a:off x="4124161" y="3134101"/>
              <a:ext cx="5077672" cy="33239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analog</a:t>
              </a:r>
              <a:r>
                <a:rPr lang="ko-KR" altLang="en-US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= 0;</a:t>
              </a:r>
            </a:p>
            <a:p>
              <a:endParaRPr lang="en-US" altLang="ko-KR" sz="30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while(analog &lt; 250){</a:t>
              </a: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analog = analog + 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10;</a:t>
              </a: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</a:t>
              </a:r>
              <a:r>
                <a:rPr lang="en-US" altLang="ko-KR" sz="30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analogWrite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(3, analog);</a:t>
              </a:r>
            </a:p>
            <a:p>
              <a:r>
                <a:rPr lang="en-US" altLang="ko-KR" sz="3000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</a:t>
              </a:r>
              <a:r>
                <a:rPr lang="en-US" altLang="ko-KR" sz="30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delay(100);</a:t>
              </a: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}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41450" y="2703352"/>
              <a:ext cx="5945312" cy="37238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46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1049" y="1616311"/>
            <a:ext cx="77716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</a:t>
            </a:r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감자칩으로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돌아 와서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en-US" altLang="ko-KR" sz="3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Chips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지금 여러분이 먹은 </a:t>
            </a:r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감자칩의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개수라고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할 때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여러분은 </a:t>
            </a:r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감자칩을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어떻게 먹어야 할까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352633" y="3479800"/>
            <a:ext cx="5945312" cy="2947372"/>
            <a:chOff x="3641450" y="2703352"/>
            <a:chExt cx="5945312" cy="3723820"/>
          </a:xfrm>
        </p:grpSpPr>
        <p:sp>
          <p:nvSpPr>
            <p:cNvPr id="18" name="TextBox 17"/>
            <p:cNvSpPr txBox="1"/>
            <p:nvPr/>
          </p:nvSpPr>
          <p:spPr>
            <a:xfrm>
              <a:off x="4772706" y="2861325"/>
              <a:ext cx="3886000" cy="3033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30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r>
                <a:rPr lang="en-US" altLang="ko-KR" sz="30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Chips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= 0;</a:t>
              </a:r>
              <a:endPara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while(</a:t>
              </a:r>
              <a:r>
                <a:rPr lang="en-US" altLang="ko-KR" sz="30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Chips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&lt; 5){</a:t>
              </a: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Chips = Chips + 1;</a:t>
              </a:r>
              <a:endParaRPr lang="en-US" altLang="ko-KR" sz="30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}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41450" y="2703352"/>
              <a:ext cx="5945312" cy="37238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35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1428" y="1667151"/>
            <a:ext cx="7110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while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문을 다음처럼 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문으로 바꿀 수도 있어요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481576" y="3111500"/>
            <a:ext cx="4446024" cy="2947372"/>
            <a:chOff x="3641450" y="2703352"/>
            <a:chExt cx="5945312" cy="3723820"/>
          </a:xfrm>
        </p:grpSpPr>
        <p:sp>
          <p:nvSpPr>
            <p:cNvPr id="18" name="TextBox 17"/>
            <p:cNvSpPr txBox="1"/>
            <p:nvPr/>
          </p:nvSpPr>
          <p:spPr>
            <a:xfrm>
              <a:off x="4180645" y="2913378"/>
              <a:ext cx="3886000" cy="3033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30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r>
                <a:rPr lang="en-US" altLang="ko-KR" sz="30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30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Chips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= 0;</a:t>
              </a:r>
              <a:endParaRPr lang="en-US" altLang="ko-KR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while(</a:t>
              </a:r>
              <a:r>
                <a:rPr lang="en-US" altLang="ko-KR" sz="30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Chips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&lt; 5){</a:t>
              </a: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</a:t>
              </a:r>
              <a:r>
                <a:rPr lang="en-US" altLang="ko-KR" sz="3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Chips = Chips + 1;</a:t>
              </a:r>
              <a:endParaRPr lang="en-US" altLang="ko-KR" sz="3000" dirty="0" smtClean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}</a:t>
              </a:r>
              <a:endParaRPr lang="ko-KR" altLang="en-US" sz="3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641450" y="2703352"/>
              <a:ext cx="5945312" cy="37238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182288" y="3111500"/>
            <a:ext cx="6569548" cy="2947372"/>
            <a:chOff x="3641450" y="2703352"/>
            <a:chExt cx="8784929" cy="3723820"/>
          </a:xfrm>
        </p:grpSpPr>
        <p:sp>
          <p:nvSpPr>
            <p:cNvPr id="15" name="TextBox 14"/>
            <p:cNvSpPr txBox="1"/>
            <p:nvPr/>
          </p:nvSpPr>
          <p:spPr>
            <a:xfrm>
              <a:off x="4121771" y="3534792"/>
              <a:ext cx="8304608" cy="2060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r>
                <a:rPr lang="en-US" altLang="ko-KR" sz="25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</a:t>
              </a:r>
              <a:r>
                <a:rPr lang="en-US" altLang="ko-KR" sz="25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5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Chips</a:t>
              </a:r>
              <a:r>
                <a:rPr lang="en-US" altLang="ko-KR" sz="25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;</a:t>
              </a:r>
            </a:p>
            <a:p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for(</a:t>
              </a:r>
              <a:r>
                <a:rPr lang="en-US" altLang="ko-KR" sz="25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Chips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= 0 ; </a:t>
              </a:r>
              <a:r>
                <a:rPr lang="en-US" altLang="ko-KR" sz="25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Chips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&lt; 5 ; </a:t>
              </a:r>
              <a:r>
                <a:rPr lang="en-US" altLang="ko-KR" sz="25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Chips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= </a:t>
              </a:r>
              <a:r>
                <a:rPr lang="en-US" altLang="ko-KR" sz="25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Chips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+ 1){</a:t>
              </a:r>
            </a:p>
            <a:p>
              <a:r>
                <a:rPr lang="en-US" altLang="ko-KR" sz="2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</a:t>
              </a:r>
              <a:r>
                <a:rPr lang="en-US" altLang="ko-KR" sz="25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// </a:t>
              </a:r>
              <a:r>
                <a:rPr lang="ko-KR" altLang="en-US" sz="25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아무것도 하지 않음</a:t>
              </a:r>
              <a:endParaRPr lang="en-US" altLang="ko-KR" sz="25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}</a:t>
              </a:r>
              <a:endParaRPr lang="ko-KR" altLang="en-US" sz="2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641450" y="2703352"/>
              <a:ext cx="8745166" cy="37238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53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7467" y="1667151"/>
            <a:ext cx="61917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박수를 친 횟수를 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clap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이라고 할 때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아래의 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for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문에 표시된 것 처럼 행동하려면</a:t>
            </a:r>
            <a:endParaRPr lang="en-US" altLang="ko-KR" sz="3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박수를 얼마나 쳐야 할까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컴퓨터한테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귀찮은 일을 반복시키는 방법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943441" y="3327400"/>
            <a:ext cx="6539812" cy="2947372"/>
            <a:chOff x="3641450" y="2703352"/>
            <a:chExt cx="8745166" cy="3723820"/>
          </a:xfrm>
        </p:grpSpPr>
        <p:sp>
          <p:nvSpPr>
            <p:cNvPr id="15" name="TextBox 14"/>
            <p:cNvSpPr txBox="1"/>
            <p:nvPr/>
          </p:nvSpPr>
          <p:spPr>
            <a:xfrm>
              <a:off x="4121771" y="3534792"/>
              <a:ext cx="7442894" cy="2060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r>
                <a:rPr lang="en-US" altLang="ko-KR" sz="2500" dirty="0" err="1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</a:t>
              </a:r>
              <a:r>
                <a:rPr lang="en-US" altLang="ko-KR" sz="25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5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clap</a:t>
              </a:r>
              <a:r>
                <a:rPr lang="en-US" altLang="ko-KR" sz="2500" dirty="0" smtClean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;</a:t>
              </a:r>
            </a:p>
            <a:p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for(</a:t>
              </a:r>
              <a:r>
                <a:rPr lang="en-US" altLang="ko-KR" sz="25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clap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= 0 ; </a:t>
              </a:r>
              <a:r>
                <a:rPr lang="en-US" altLang="ko-KR" sz="25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clap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&lt; 7 ; </a:t>
              </a:r>
              <a:r>
                <a:rPr lang="en-US" altLang="ko-KR" sz="25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clap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= </a:t>
              </a:r>
              <a:r>
                <a:rPr lang="en-US" altLang="ko-KR" sz="25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clap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+ 1){</a:t>
              </a:r>
            </a:p>
            <a:p>
              <a:r>
                <a:rPr lang="en-US" altLang="ko-KR" sz="2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</a:t>
              </a:r>
              <a:r>
                <a:rPr lang="ko-KR" altLang="en-US" sz="25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박수 치기</a:t>
              </a:r>
              <a:endParaRPr lang="en-US" altLang="ko-KR" sz="25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5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}</a:t>
              </a:r>
              <a:endParaRPr lang="ko-KR" altLang="en-US" sz="2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641450" y="2703352"/>
              <a:ext cx="8745166" cy="37238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9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670" y="1954868"/>
            <a:ext cx="1123416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우리가 원하는 아날로그 값을 줘서 밝기를 조절해 보았다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빛의 밝기를 알아내 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0676" y="3317744"/>
            <a:ext cx="1208215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그런데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700" dirty="0" err="1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</a:t>
            </a:r>
            <a:r>
              <a:rPr lang="ko-KR" altLang="en-US" sz="3700" dirty="0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주변이 얼마나 </a:t>
            </a:r>
            <a:r>
              <a:rPr lang="ko-KR" altLang="en-US" sz="3700" dirty="0" err="1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밝은지</a:t>
            </a:r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 수 있는 방법도 있을까</a:t>
            </a:r>
            <a:r>
              <a:rPr lang="en-US" altLang="ko-KR" sz="37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18555" y="4680620"/>
            <a:ext cx="978344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빛의 밝기는 </a:t>
            </a:r>
            <a:r>
              <a:rPr lang="ko-KR" altLang="en-US" sz="37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라고 했는데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ko-KR" altLang="en-US" sz="37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아두이노가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아날로그 값을 받아들일 수 있는 걸까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7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63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0070" y="1749845"/>
            <a:ext cx="8456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</a:t>
            </a:r>
            <a:r>
              <a:rPr lang="ko-KR" altLang="en-US" sz="37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빛의 </a:t>
            </a:r>
            <a:r>
              <a:rPr lang="ko-KR" altLang="en-US" sz="37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밝</a:t>
            </a:r>
            <a:r>
              <a:rPr lang="ko-KR" altLang="en-US" sz="37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기를 </a:t>
            </a:r>
            <a:r>
              <a:rPr lang="ko-KR" altLang="en-US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알아낼 수 있는 센서 </a:t>
            </a:r>
            <a:r>
              <a:rPr lang="en-US" altLang="ko-KR" sz="37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6000" dirty="0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endParaRPr lang="en-US" altLang="ko-KR" sz="6000" dirty="0">
              <a:solidFill>
                <a:srgbClr val="FFF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빛의 밝기를 알아내 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DS센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3086100"/>
            <a:ext cx="4226614" cy="316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42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4327" y="1710662"/>
            <a:ext cx="98042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 </a:t>
            </a:r>
            <a:r>
              <a:rPr lang="en-US" altLang="ko-KR" sz="3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주변이 어두울 때 값이 커지고</a:t>
            </a:r>
            <a:r>
              <a:rPr lang="en-US" altLang="ko-KR" sz="3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밝으면 작아진다</a:t>
            </a:r>
            <a:r>
              <a:rPr lang="en-US" altLang="ko-KR" sz="3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6000" dirty="0">
              <a:solidFill>
                <a:srgbClr val="FFF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Picture 2" descr="CDS센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3086100"/>
            <a:ext cx="4226614" cy="316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빛의 밝기를 알아내 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00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rduino un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75" y="1710662"/>
            <a:ext cx="6075517" cy="42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7404100" y="5431373"/>
            <a:ext cx="1282700" cy="5671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025092" y="5431373"/>
            <a:ext cx="21691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</a:t>
            </a:r>
            <a:endParaRPr lang="ko-KR" altLang="en-US" sz="3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223000" y="1092200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6426889" y="1092235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623050" y="1093530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7328589" y="1084555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7524750" y="1085850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931150" y="1084555"/>
            <a:ext cx="0" cy="65979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039419" y="1219235"/>
            <a:ext cx="21643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출력</a:t>
            </a:r>
            <a:endParaRPr lang="ko-KR" altLang="en-US" sz="300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644" y="3848231"/>
            <a:ext cx="3058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A0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포트에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연결해서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주변의 밝기를 받아들인 값을</a:t>
            </a:r>
            <a:endParaRPr lang="en-US" altLang="ko-KR" sz="2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출력해보자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빛의 밝기를 알아내 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23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105" y="1444242"/>
            <a:ext cx="3945294" cy="4860925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빛의 밝기를 알아내 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6092" y="2421507"/>
            <a:ext cx="5848076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회로를 연결해봅시다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5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VCC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핀에서 나온 전기가 저항을 거쳐</a:t>
            </a:r>
            <a:endParaRPr lang="en-US" altLang="ko-KR" sz="25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들어가게 하고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endParaRPr lang="en-US" altLang="ko-KR" sz="25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반대쪽 다리에서 흘러나온 아날로그 값이</a:t>
            </a:r>
            <a:endParaRPr lang="en-US" altLang="ko-KR" sz="25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A0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들어가게 해 줍시다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6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1447799"/>
            <a:ext cx="3945294" cy="486092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빛의 밝기를 알아내 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21735" y="2071768"/>
            <a:ext cx="21836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코딩을 해 봅시다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321735" y="3340699"/>
            <a:ext cx="7284585" cy="2392482"/>
            <a:chOff x="1321735" y="3340699"/>
            <a:chExt cx="7284585" cy="2392482"/>
          </a:xfrm>
        </p:grpSpPr>
        <p:cxnSp>
          <p:nvCxnSpPr>
            <p:cNvPr id="4" name="직선 화살표 연결선 3"/>
            <p:cNvCxnSpPr/>
            <p:nvPr/>
          </p:nvCxnSpPr>
          <p:spPr>
            <a:xfrm>
              <a:off x="8606320" y="3817753"/>
              <a:ext cx="0" cy="191542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321735" y="3340699"/>
              <a:ext cx="2749471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전기가 </a:t>
              </a:r>
              <a:r>
                <a:rPr lang="en-US" altLang="ko-KR" sz="25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CDS</a:t>
              </a:r>
              <a:r>
                <a:rPr lang="ko-KR" altLang="en-US" sz="25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 흐르면</a:t>
              </a:r>
              <a:endParaRPr lang="en-US" altLang="ko-KR" sz="25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21735" y="4089866"/>
            <a:ext cx="5317481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r>
              <a:rPr lang="ko-KR" altLang="en-US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주변 밝기를 받아들여 반대쪽 다리로</a:t>
            </a:r>
            <a:endParaRPr lang="en-US" altLang="ko-KR" sz="2500" dirty="0" smtClean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그에 맞는 아날로그 신호를 내보내고</a:t>
            </a:r>
            <a:endParaRPr lang="en-US" altLang="ko-KR" sz="2500" dirty="0" smtClean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321735" y="3817753"/>
            <a:ext cx="8112359" cy="1915428"/>
            <a:chOff x="1321735" y="3817753"/>
            <a:chExt cx="8112359" cy="1915428"/>
          </a:xfrm>
        </p:grpSpPr>
        <p:cxnSp>
          <p:nvCxnSpPr>
            <p:cNvPr id="6" name="직선 화살표 연결선 5"/>
            <p:cNvCxnSpPr/>
            <p:nvPr/>
          </p:nvCxnSpPr>
          <p:spPr>
            <a:xfrm flipV="1">
              <a:off x="9434094" y="3817753"/>
              <a:ext cx="0" cy="1915428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321735" y="5223753"/>
              <a:ext cx="545534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5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CDS</a:t>
              </a:r>
              <a:r>
                <a:rPr lang="ko-KR" altLang="en-US" sz="25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아날로그 신호가 </a:t>
              </a:r>
              <a:r>
                <a:rPr lang="en-US" altLang="ko-KR" sz="25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A0</a:t>
              </a:r>
              <a:r>
                <a:rPr lang="ko-KR" altLang="en-US" sz="25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으로 들어옵니다</a:t>
              </a:r>
              <a:r>
                <a:rPr lang="en-US" altLang="ko-KR" sz="2500" dirty="0" smtClean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52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지금은 디지털 시대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디지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0" y="2716718"/>
            <a:ext cx="48768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디지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634" y="2716717"/>
            <a:ext cx="5115526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009715" y="1708216"/>
            <a:ext cx="1027076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디지털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en-US" altLang="ko-KR" sz="3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01010001110101? 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 </a:t>
            </a:r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컴퓨터스럽고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신기술스러운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그런거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91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0238" y="2024983"/>
            <a:ext cx="746999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센서에서 아날로그 신호를 </a:t>
            </a:r>
            <a:r>
              <a:rPr lang="ko-KR" altLang="en-US" sz="25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받</a:t>
            </a:r>
            <a:r>
              <a:rPr lang="ko-KR" altLang="en-US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법 </a:t>
            </a:r>
            <a:r>
              <a:rPr lang="en-US" altLang="ko-KR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000" dirty="0" err="1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analogRead</a:t>
            </a:r>
            <a:r>
              <a:rPr lang="en-US" altLang="ko-KR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()!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59354" y="3598378"/>
            <a:ext cx="10696367" cy="553998"/>
            <a:chOff x="859354" y="4052235"/>
            <a:chExt cx="10696367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859354" y="4052235"/>
              <a:ext cx="307007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 err="1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analogRead</a:t>
              </a:r>
              <a:r>
                <a:rPr lang="en-US" altLang="ko-KR" sz="3000" dirty="0" smtClean="0">
                  <a:solidFill>
                    <a:srgbClr val="92D050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(A0) </a:t>
              </a:r>
              <a:endParaRPr lang="ko-KR" altLang="en-US" sz="30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49663" y="4090707"/>
              <a:ext cx="690605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A0</a:t>
              </a:r>
              <a:r>
                <a:rPr lang="ko-KR" altLang="en-US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 핀에 연결된 센서에서 아날로그 값을 읽어 오겠다</a:t>
              </a:r>
              <a:r>
                <a:rPr lang="en-US" altLang="ko-KR" sz="25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97501" y="5017885"/>
            <a:ext cx="3815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값 최소 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0</a:t>
            </a:r>
          </a:p>
          <a:p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값 최대 </a:t>
            </a:r>
            <a:r>
              <a:rPr lang="en-US" altLang="ko-KR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1024</a:t>
            </a:r>
            <a:r>
              <a:rPr lang="ko-KR" altLang="en-US" sz="25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5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빛의 밝기를 알아내 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6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0238" y="2024983"/>
            <a:ext cx="746999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센서에서 아날로그 신호를 </a:t>
            </a:r>
            <a:r>
              <a:rPr lang="ko-KR" altLang="en-US" sz="25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받</a:t>
            </a:r>
            <a:r>
              <a:rPr lang="ko-KR" altLang="en-US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법 </a:t>
            </a:r>
            <a:r>
              <a:rPr lang="en-US" altLang="ko-KR" sz="25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000" dirty="0" err="1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analogRead</a:t>
            </a:r>
            <a:r>
              <a:rPr lang="en-US" altLang="ko-KR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()!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빛의 밝기를 알아내 보자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0574" y="3881135"/>
            <a:ext cx="107105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analogRead</a:t>
            </a:r>
            <a:r>
              <a:rPr lang="ko-KR" altLang="en-US" sz="3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en-US" altLang="ko-KR" sz="3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A0 </a:t>
            </a:r>
            <a:r>
              <a:rPr lang="ko-KR" altLang="en-US" sz="3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포트에서 </a:t>
            </a:r>
            <a:r>
              <a:rPr lang="en-US" altLang="ko-KR" sz="3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r>
              <a:rPr lang="ko-KR" altLang="en-US" sz="3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내보내 준 아날로그 값을 읽고</a:t>
            </a:r>
            <a:endParaRPr lang="en-US" altLang="ko-KR" sz="33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시리얼 모니터에 출력해 보자</a:t>
            </a:r>
            <a:r>
              <a:rPr lang="en-US" altLang="ko-KR" sz="33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33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300" dirty="0" err="1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Serial.println</a:t>
            </a:r>
            <a:r>
              <a:rPr lang="en-US" altLang="ko-KR" sz="33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300" dirty="0" err="1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입력받은</a:t>
            </a:r>
            <a:r>
              <a:rPr lang="ko-KR" altLang="en-US" sz="33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아날로그 값</a:t>
            </a:r>
            <a:r>
              <a:rPr lang="en-US" altLang="ko-KR" sz="33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33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3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주변의 밝기에 따라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밝기를 조정해 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94335" y="2002195"/>
            <a:ext cx="1110111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아날로그 신호를 줘서 밝기도 조절해보았고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주변 밝기를 읽어와 보기도 했다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이제 </a:t>
            </a:r>
            <a:r>
              <a:rPr lang="ko-KR" altLang="en-US" sz="4000" dirty="0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 밝기에 따라 움직이는 </a:t>
            </a:r>
            <a:r>
              <a:rPr lang="en-US" altLang="ko-KR" sz="4000" dirty="0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만들어 볼까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243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15" y="1545842"/>
            <a:ext cx="10429875" cy="485775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주변의 밝기에 따라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밝기를 조정해 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2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주변의 밝기에 따라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밝기를 조정해 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19331" y="1911357"/>
            <a:ext cx="10331674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먼저 </a:t>
            </a:r>
            <a:r>
              <a:rPr lang="en-US" altLang="ko-KR" sz="4000" dirty="0" err="1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digitalWrite</a:t>
            </a:r>
            <a:r>
              <a:rPr lang="en-US" altLang="ko-KR" sz="4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이용해서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받은 주변의 밝기가 어느 정도 이상 어두워지면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4000" dirty="0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켜지고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밝아지면 </a:t>
            </a:r>
            <a:r>
              <a:rPr lang="en-US" altLang="ko-KR" sz="40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40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꺼지는 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프로그램을 만들어보자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입력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CDS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주변의 밝기에 따라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밝기를 조정해 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544327" y="2432057"/>
            <a:ext cx="937307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 </a:t>
            </a:r>
            <a:r>
              <a:rPr lang="en-US" altLang="ko-KR" sz="4000" dirty="0" err="1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analogWrite</a:t>
            </a:r>
            <a:r>
              <a:rPr lang="en-US" altLang="ko-KR" sz="4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이용해서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받은 주변의 밝기가 어두운 정도에 따라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밝기가 달라지는 프로그램을 만들어 보자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81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3340100" y="136468"/>
            <a:ext cx="901452" cy="955732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시간 소개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6203" y="931707"/>
            <a:ext cx="809055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시간에는 뭘 해볼까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697271" y="2002195"/>
            <a:ext cx="3900427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시간에는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6000" dirty="0" err="1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온습도</a:t>
            </a:r>
            <a:r>
              <a:rPr lang="ko-KR" altLang="en-US" sz="6000" dirty="0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센서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6000" dirty="0" smtClean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LCD</a:t>
            </a: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알아보자</a:t>
            </a:r>
            <a:r>
              <a:rPr lang="en-US" altLang="ko-KR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746" name="Picture 2" descr="DHT11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696" y="2420686"/>
            <a:ext cx="1657923" cy="165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아두이노 LCD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74" y="4275924"/>
            <a:ext cx="3629025" cy="179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지금은 디지털 시대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883215" y="1792450"/>
            <a:ext cx="27959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ㄴㄴ</a:t>
            </a:r>
            <a:r>
              <a:rPr lang="en-US" altLang="ko-KR" sz="8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!!!</a:t>
            </a:r>
            <a:endParaRPr lang="en-US" altLang="ko-KR" sz="8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7603" y="3992772"/>
            <a:ext cx="93265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주로 현실에서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연속적으로 변하는 것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들을 나타내는 것</a:t>
            </a:r>
            <a:endParaRPr lang="en-US" altLang="ko-KR" sz="30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7603" y="4716672"/>
            <a:ext cx="100415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디지털 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뚝뚝 끊어진 숫자들을 이용해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정보를 수치적으로 나타내는 것</a:t>
            </a:r>
            <a:endParaRPr lang="en-US" altLang="ko-KR" sz="30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4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지금은 디지털 시대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284841" y="2239039"/>
            <a:ext cx="62840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말만 말고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그냥 흔한 그림 </a:t>
            </a:r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한장으로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봅시다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180326" y="3140344"/>
            <a:ext cx="8493125" cy="1726935"/>
            <a:chOff x="2339975" y="3060965"/>
            <a:chExt cx="8493125" cy="1726935"/>
          </a:xfrm>
        </p:grpSpPr>
        <p:pic>
          <p:nvPicPr>
            <p:cNvPr id="3074" name="Picture 2" descr="아날로그 디지털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61"/>
            <a:stretch/>
          </p:blipFill>
          <p:spPr bwMode="auto">
            <a:xfrm>
              <a:off x="2339975" y="3060965"/>
              <a:ext cx="8493125" cy="1726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476499" y="3140344"/>
              <a:ext cx="531003" cy="315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7177" y="3178756"/>
              <a:ext cx="531003" cy="315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557782" y="4447029"/>
              <a:ext cx="531003" cy="315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109199" y="4447028"/>
              <a:ext cx="531003" cy="315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885846" y="5092529"/>
            <a:ext cx="14350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</a:t>
            </a:r>
            <a:endParaRPr lang="en-US" altLang="ko-KR" sz="300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55060" y="5092529"/>
            <a:ext cx="11728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디지털</a:t>
            </a:r>
            <a:endParaRPr lang="en-US" altLang="ko-KR" sz="300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9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지금은 디지털 시대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063075" y="2108167"/>
            <a:ext cx="6676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주변에서 아날로그와 디지털을 한번 찾아보자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22500" y="3668687"/>
            <a:ext cx="2517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Analog</a:t>
            </a:r>
            <a:endParaRPr lang="ko-KR" altLang="en-US" sz="600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21600" y="3668687"/>
            <a:ext cx="2333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Digital</a:t>
            </a:r>
            <a:endParaRPr lang="ko-KR" altLang="en-US" sz="60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01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지금은 디지털 시대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063075" y="2115859"/>
            <a:ext cx="6676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주변에서 아날로그와 디지털을 한번 찾아보자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3035650"/>
            <a:ext cx="87270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Analog : </a:t>
            </a:r>
            <a:r>
              <a:rPr lang="ko-KR" altLang="en-US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공기의 온도</a:t>
            </a:r>
            <a:r>
              <a:rPr lang="en-US" altLang="ko-KR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습도</a:t>
            </a:r>
            <a:r>
              <a:rPr lang="en-US" altLang="ko-KR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빛의 밝기</a:t>
            </a:r>
            <a:r>
              <a:rPr lang="en-US" altLang="ko-KR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en-US" altLang="ko-KR" sz="400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 </a:t>
            </a:r>
            <a:r>
              <a:rPr lang="ko-KR" altLang="en-US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체온</a:t>
            </a:r>
            <a:r>
              <a:rPr lang="en-US" altLang="ko-KR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 시계 등</a:t>
            </a:r>
            <a:endParaRPr lang="ko-KR" altLang="en-US" sz="400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44327" y="4540311"/>
            <a:ext cx="9452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Digital : </a:t>
            </a:r>
            <a:r>
              <a:rPr lang="ko-KR" altLang="en-US" sz="4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디지털 시계</a:t>
            </a:r>
            <a:r>
              <a:rPr lang="en-US" altLang="ko-KR" sz="4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 배터리 잔량 등</a:t>
            </a:r>
            <a:endParaRPr lang="ko-KR" altLang="en-US" sz="40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6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로그와 디지털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아날로그일까 디지털일까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520458" y="2293659"/>
            <a:ext cx="77620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 켰다 꺼보고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깜빡깜빡도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해봤는데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20457" y="3131859"/>
            <a:ext cx="780854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이렇게 제어하는 건 </a:t>
            </a:r>
            <a:r>
              <a:rPr lang="ko-KR" altLang="en-US" sz="30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아날로그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일까 </a:t>
            </a:r>
            <a:r>
              <a:rPr lang="ko-KR" altLang="en-US" sz="3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디지털</a:t>
            </a:r>
            <a:r>
              <a:rPr lang="ko-KR" altLang="en-US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일까</a:t>
            </a:r>
            <a:r>
              <a:rPr lang="en-US" altLang="ko-KR" sz="3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395924" y="4395588"/>
            <a:ext cx="5863452" cy="1263528"/>
            <a:chOff x="3395924" y="4395588"/>
            <a:chExt cx="5863452" cy="1263528"/>
          </a:xfrm>
        </p:grpSpPr>
        <p:sp>
          <p:nvSpPr>
            <p:cNvPr id="13" name="TextBox 12"/>
            <p:cNvSpPr txBox="1"/>
            <p:nvPr/>
          </p:nvSpPr>
          <p:spPr>
            <a:xfrm>
              <a:off x="5234854" y="4405287"/>
              <a:ext cx="23332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solidFill>
                    <a:srgbClr val="92D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Digital</a:t>
              </a:r>
              <a:endParaRPr lang="ko-KR" altLang="en-US" sz="6000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6146" name="Picture 2" descr="LED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2" b="100000" l="9922" r="899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5924" y="4405287"/>
              <a:ext cx="1691255" cy="12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LED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52" b="100000" l="9922" r="899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121" y="4395588"/>
              <a:ext cx="1691255" cy="125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360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2351</TotalTime>
  <Words>1521</Words>
  <Application>Microsoft Office PowerPoint</Application>
  <PresentationFormat>와이드스크린</PresentationFormat>
  <Paragraphs>362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D2Coding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이수민</cp:lastModifiedBy>
  <cp:revision>139</cp:revision>
  <dcterms:created xsi:type="dcterms:W3CDTF">2017-09-10T11:50:49Z</dcterms:created>
  <dcterms:modified xsi:type="dcterms:W3CDTF">2018-01-11T13:48:30Z</dcterms:modified>
</cp:coreProperties>
</file>